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2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3170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st.gov.in/enrolplan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gst.gov.in/faq/#t=Goods_and_Services_Tax_FAQ_Tutorial_Pipepline.htmne" TargetMode="External"/><Relationship Id="rId2" Type="http://schemas.openxmlformats.org/officeDocument/2006/relationships/hyperlink" Target="mailto:gst@gov.in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body" idx="13"/>
          </p:nvPr>
        </p:nvSpPr>
        <p:spPr>
          <a:xfrm>
            <a:off x="889000" y="2908300"/>
            <a:ext cx="11226800" cy="2493775"/>
          </a:xfrm>
          <a:prstGeom prst="rect">
            <a:avLst/>
          </a:prstGeom>
        </p:spPr>
        <p:txBody>
          <a:bodyPr/>
          <a:lstStyle/>
          <a:p>
            <a:r>
              <a:t>Nothing is certain except death and taxes…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Benjamin Franklin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inevitable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2" animBg="1" advAuto="0"/>
      <p:bldP spid="167" grpId="3" animBg="1" advAuto="0"/>
      <p:bldP spid="168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composition scheme…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No composition for supply of: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Services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Goods for inter - state commerce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Through ECOMM 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Non - GST goods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Reverse Charge tax payers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21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18" grpId="2" animBg="1" advAuto="0"/>
      <p:bldP spid="219" grpId="3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registration…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Liability to be registered: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Every person who is registered or who holds a license under an earlier law - Migration allowed except ISD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Every person whose turnover in a year exceeds Rs. [19 lakhs]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Persons liable to be registered irrespective of threshold :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Inter-State taxable supply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Reverse charge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Casual &amp; non-resident taxable persons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E-Comm operators &amp; supplier of goods through e-comm operators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Aggregator who supplies services under his brand name (OLA etc)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Persons who supply goods and/or services on behalf of a registered taxable person. 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Input Service Distributor (ISD)</a:t>
            </a:r>
          </a:p>
          <a:p>
            <a:pPr marL="235584" indent="-235584" defTabSz="309625">
              <a:spcBef>
                <a:spcPts val="1400"/>
              </a:spcBef>
              <a:defRPr sz="1801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Persons required to deduct tax at source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27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4" grpId="2" animBg="1" advAuto="0"/>
      <p:bldP spid="225" grpId="3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registration…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86715" indent="-386715" defTabSz="508254">
              <a:spcBef>
                <a:spcPts val="2400"/>
              </a:spcBef>
              <a:defRPr sz="295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Voluntary Registration</a:t>
            </a:r>
          </a:p>
          <a:p>
            <a:pPr marL="386715" indent="-386715" defTabSz="508254">
              <a:spcBef>
                <a:spcPts val="2400"/>
              </a:spcBef>
              <a:defRPr sz="295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State-wise Registration</a:t>
            </a:r>
          </a:p>
          <a:p>
            <a:pPr marL="386715" indent="-386715" defTabSz="508254">
              <a:spcBef>
                <a:spcPts val="2400"/>
              </a:spcBef>
              <a:defRPr sz="295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Separate Registration for separate business verticals within State</a:t>
            </a:r>
          </a:p>
          <a:p>
            <a:pPr marL="386715" indent="-386715" defTabSz="508254">
              <a:spcBef>
                <a:spcPts val="2400"/>
              </a:spcBef>
              <a:defRPr sz="295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Registration approval by both Centre &amp; State</a:t>
            </a:r>
          </a:p>
          <a:p>
            <a:pPr marL="386715" indent="-386715" defTabSz="508254">
              <a:spcBef>
                <a:spcPts val="2400"/>
              </a:spcBef>
              <a:defRPr sz="295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Cancellation of CGST registration is cancellation of SGST registration &amp; vice - versa</a:t>
            </a:r>
          </a:p>
          <a:p>
            <a:pPr marL="386715" indent="-386715" defTabSz="508254">
              <a:spcBef>
                <a:spcPts val="2400"/>
              </a:spcBef>
              <a:defRPr sz="295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Unique Identification Number (UIN) for UN Agencies, Embassies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33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1" animBg="1" advAuto="0"/>
      <p:bldP spid="230" grpId="2" animBg="1" advAuto="0"/>
      <p:bldP spid="231" grpId="3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registration…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2700"/>
              </a:spcBef>
              <a:defRPr sz="333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Online Registration - 1st Jan 2017 to 15th Jan 2017 for TN - (</a:t>
            </a:r>
            <a:r>
              <a:rPr u="sng">
                <a:solidFill>
                  <a:schemeClr val="accent1"/>
                </a:solidFill>
                <a:hlinkClick r:id="rId2"/>
              </a:rPr>
              <a:t>enrol</a:t>
            </a:r>
            <a:r>
              <a:t>)</a:t>
            </a:r>
          </a:p>
          <a:p>
            <a:pPr marL="435609" indent="-435609" defTabSz="572516">
              <a:spcBef>
                <a:spcPts val="2700"/>
              </a:spcBef>
              <a:defRPr sz="333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Deemed Registration if no discrepancy</a:t>
            </a:r>
          </a:p>
          <a:p>
            <a:pPr marL="435609" indent="-435609" defTabSz="572516">
              <a:spcBef>
                <a:spcPts val="2700"/>
              </a:spcBef>
              <a:defRPr sz="333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Register within 30 days since liable</a:t>
            </a:r>
          </a:p>
          <a:p>
            <a:pPr marL="435609" indent="-435609" defTabSz="572516">
              <a:spcBef>
                <a:spcPts val="2700"/>
              </a:spcBef>
              <a:defRPr sz="333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Casual / Non-resident to register 5 days ahead of business - effective for 90 days unless extended - advance tax deposit</a:t>
            </a:r>
          </a:p>
          <a:p>
            <a:pPr marL="435609" indent="-435609" defTabSz="572516">
              <a:spcBef>
                <a:spcPts val="2700"/>
              </a:spcBef>
              <a:defRPr sz="333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PAN / TAN requirement 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39" name="12243101_977840858941504_8353807761395209262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animBg="1" advAuto="0"/>
      <p:bldP spid="236" grpId="2" animBg="1" advAuto="0"/>
      <p:bldP spid="237" grpId="3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registration…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406400" y="28067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VAT dealers the first to migrate 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VAT department will send provisional user name and password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Login in to GST website (</a:t>
            </a:r>
            <a:r>
              <a:rPr u="sng">
                <a:solidFill>
                  <a:schemeClr val="accent1"/>
                </a:solidFill>
                <a:hlinkClick r:id="rId2"/>
              </a:rPr>
              <a:t>gst@gov.in</a:t>
            </a:r>
            <a:r>
              <a:t>) with same and furnish required details as email id, phone number etc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One time password will be sent to mobile and email for confirmation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Mail id and phone number of assessee mandatory (practise of giving id and phone number of consultant discouraged)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enrolment application shall be signed with digital signature which  is mandatory for companies and LLP and for others electronic signature which is based on Aadhar number.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u="sng">
                <a:solidFill>
                  <a:schemeClr val="accent1"/>
                </a:solidFill>
                <a:hlinkClick r:id="rId3"/>
              </a:rPr>
              <a:t>Registration Tutorial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45" name="12243101_977840858941504_8353807761395209262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animBg="1" advAuto="0"/>
      <p:bldP spid="242" grpId="2" animBg="1" advAuto="0"/>
      <p:bldP spid="243" grpId="3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E COMM…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 - Comm operator engaged in supply of goods or services on their own behalf – liable to pay CGST / SGST or IGST as supplier of goods or services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 - Comm—commerce operator engaged in facilitating the supply of goods or services by others – liable to collect Tax at Source (TCS)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Aggregators supplying branded service – liable to pay CGST / SGST or IGST as supplier of services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51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animBg="1" advAuto="0"/>
      <p:bldP spid="248" grpId="2" animBg="1" advAuto="0"/>
      <p:bldP spid="249" grpId="3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E COMM…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 - Comm operators to pay 1% of net value of taxable supplies as TCS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To be paid 10th of the succeeding month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Supplier to claim credit of TCS in his cash ledger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No threshold exemption nor composition for E Comm transactions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57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1" animBg="1" advAuto="0"/>
      <p:bldP spid="254" grpId="2" animBg="1" advAuto="0"/>
      <p:bldP spid="255" grpId="3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zero - rated supply…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Export of goods &amp; services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Supply of goods &amp; services to SEZ / Developer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Can be exported under bond or on payment of GST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ITC allowed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Refund of un-utilised ITC / Refund of IGST paid by supplier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Refund of IGST by SEZ / Developer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63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  <p:bldP spid="260" grpId="2" animBg="1" advAuto="0"/>
      <p:bldP spid="261" grpId="3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108176231_2889x1907_2_gradiatio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6172" t="129" r="6044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6" name="Shape 266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800"/>
              </a:spcBef>
              <a:defRPr sz="5000" b="1" cap="none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www.swamyassociates.com</a:t>
            </a:r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406399" y="5579533"/>
            <a:ext cx="12192001" cy="1803401"/>
          </a:xfrm>
          <a:prstGeom prst="rect">
            <a:avLst/>
          </a:prstGeom>
        </p:spPr>
        <p:txBody>
          <a:bodyPr anchor="ctr"/>
          <a:lstStyle/>
          <a:p>
            <a:pPr algn="ctr" defTabSz="350520">
              <a:lnSpc>
                <a:spcPct val="100000"/>
              </a:lnSpc>
              <a:spcBef>
                <a:spcPts val="1600"/>
              </a:spcBef>
              <a:defRPr sz="2160" b="1" cap="none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ctr" defTabSz="350520">
              <a:lnSpc>
                <a:spcPct val="100000"/>
              </a:lnSpc>
              <a:spcBef>
                <a:spcPts val="1600"/>
              </a:spcBef>
              <a:defRPr sz="2160" b="1" cap="none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chennai . coimbatore . madurai . bengaluru . hyderabad . pune . ahmedabad. nagpur . delhi</a:t>
            </a:r>
          </a:p>
        </p:txBody>
      </p:sp>
      <p:sp>
        <p:nvSpPr>
          <p:cNvPr id="269" name="Shape 269"/>
          <p:cNvSpPr>
            <a:spLocks noGrp="1"/>
          </p:cNvSpPr>
          <p:nvPr>
            <p:ph type="sldNum" sz="quarter" idx="4294967295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1" animBg="1" advAuto="0"/>
      <p:bldP spid="268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ctrTitle"/>
          </p:nvPr>
        </p:nvSpPr>
        <p:spPr>
          <a:xfrm>
            <a:off x="406400" y="6604000"/>
            <a:ext cx="12192000" cy="2705100"/>
          </a:xfrm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overview - s. jaikumar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4294967295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2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milestones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06400" y="1358668"/>
            <a:ext cx="12192000" cy="1067264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2600"/>
              </a:spcBef>
              <a:defRPr sz="7600"/>
            </a:lvl1pPr>
          </a:lstStyle>
          <a:p>
            <a:r>
              <a:t>till date…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406400" y="2778477"/>
            <a:ext cx="12192000" cy="6108701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1986 : MODVAT on Inputs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1994 : MODVAT on Capital Goods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2002 &amp; 2003 : Service Tax credit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2004 : Cross - sectoral credit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2005 : VAT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201</a:t>
            </a:r>
            <a:r>
              <a:rPr>
                <a:solidFill>
                  <a:schemeClr val="accent5"/>
                </a:solidFill>
              </a:rPr>
              <a:t>?</a:t>
            </a:r>
            <a:r>
              <a:t> : - GST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79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90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  <p:bldP spid="176" grpId="2" animBg="1" advAuto="0"/>
      <p:bldP spid="177" grpId="3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made in india</a:t>
            </a:r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GST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2300"/>
              </a:spcBef>
              <a:defRPr sz="282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Destination based consumption tax</a:t>
            </a:r>
          </a:p>
          <a:p>
            <a:pPr marL="368934" indent="-368934" defTabSz="484886">
              <a:spcBef>
                <a:spcPts val="2300"/>
              </a:spcBef>
              <a:defRPr sz="282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To be levied by the Centre &amp; States simultaneously</a:t>
            </a:r>
          </a:p>
          <a:p>
            <a:pPr marL="368934" indent="-368934" defTabSz="484886">
              <a:spcBef>
                <a:spcPts val="2300"/>
              </a:spcBef>
              <a:defRPr sz="282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Concurrent / Dual jurisdiction ???</a:t>
            </a:r>
          </a:p>
          <a:p>
            <a:pPr marL="368934" indent="-368934" defTabSz="484886">
              <a:spcBef>
                <a:spcPts val="2300"/>
              </a:spcBef>
              <a:defRPr sz="282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Tax on “supply” of goods and services </a:t>
            </a:r>
          </a:p>
          <a:p>
            <a:pPr marL="368934" indent="-368934" defTabSz="484886">
              <a:spcBef>
                <a:spcPts val="2300"/>
              </a:spcBef>
              <a:defRPr sz="282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Separate statute for State &amp; Centre</a:t>
            </a:r>
          </a:p>
          <a:p>
            <a:pPr marL="368934" indent="-368934" defTabSz="484886">
              <a:spcBef>
                <a:spcPts val="2300"/>
              </a:spcBef>
              <a:defRPr sz="282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Across the the value chain</a:t>
            </a:r>
          </a:p>
          <a:p>
            <a:pPr marL="368934" indent="-368934" defTabSz="484886">
              <a:spcBef>
                <a:spcPts val="2300"/>
              </a:spcBef>
              <a:defRPr sz="282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Common Exceptions ( liquor &amp; few petro products )</a:t>
            </a:r>
          </a:p>
          <a:p>
            <a:pPr marL="368934" indent="-368934" defTabSz="484886">
              <a:spcBef>
                <a:spcPts val="2300"/>
              </a:spcBef>
              <a:defRPr sz="2822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Tobacco to suffer special treatment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85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  <p:bldP spid="182" grpId="2" animBg="1" advAuto="0"/>
      <p:bldP spid="183" grpId="3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CGST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To be levied by the Centre “supply” of goods and services 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Separate statute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Shall subsume most indirect taxes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91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  <p:bldP spid="188" grpId="2" animBg="1" advAuto="0"/>
      <p:bldP spid="189" grpId="3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SGST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To be levied by the States on “supply” of goods and services 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Separate statute for each State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Uniformity in basic features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97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194" grpId="2" animBg="1" advAuto="0"/>
      <p:bldP spid="195" grpId="3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IGST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For Inter - State supply &amp; Imports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To be levied and collected by the Centre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Sum total of CGST &amp; SGST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Separate statute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03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  <p:bldP spid="200" grpId="2" animBg="1" advAuto="0"/>
      <p:bldP spid="201" grpId="3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Threshold exemptions…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406400" y="27559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Tax payers with an aggregate turnover in a financial year up to [Rs.20 lakhs] would be exempt from tax. 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For NE States and Sikkim, the threshold exemption shall be [Rs. 10 lakhs]. 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Tax payers making inter-State supplies shall not be eligible for threshold exemption. 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Reverse charge payments is out of exemption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09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  <p:bldP spid="206" grpId="2" animBg="1" advAuto="0"/>
      <p:bldP spid="207" grpId="3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1024666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composition scheme…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406400" y="27686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500"/>
              </a:spcBef>
              <a:defRPr sz="312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Small taxpayers with an aggregate turnover in previous financial year up to [Rs. 50 lakhs] shall be eligible for composition levy.</a:t>
            </a:r>
          </a:p>
          <a:p>
            <a:pPr marL="408940" indent="-408940" defTabSz="537463">
              <a:spcBef>
                <a:spcPts val="2500"/>
              </a:spcBef>
              <a:defRPr sz="312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Under the scheme, a taxpayer shall pay tax as a percentage of his turnover during the year without the benefit of input tax credit (ITC). </a:t>
            </a:r>
          </a:p>
          <a:p>
            <a:pPr marL="408940" indent="-408940" defTabSz="537463">
              <a:spcBef>
                <a:spcPts val="2500"/>
              </a:spcBef>
              <a:defRPr sz="312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Floor rate shall be less than 2.5% for goods &amp; 1% for services</a:t>
            </a:r>
          </a:p>
          <a:p>
            <a:pPr marL="408940" indent="-408940" defTabSz="537463">
              <a:spcBef>
                <a:spcPts val="2500"/>
              </a:spcBef>
              <a:defRPr sz="312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Tax cannot be collected nor passed on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15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  <p:bldP spid="212" grpId="2" animBg="1" advAuto="0"/>
      <p:bldP spid="213" grpId="3" build="p" bldLvl="5" animBg="1" advAuto="0"/>
    </p:bld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Custom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PowerPoint Presentation</vt:lpstr>
      <vt:lpstr>GST in india</vt:lpstr>
      <vt:lpstr>till date…</vt:lpstr>
      <vt:lpstr>GST</vt:lpstr>
      <vt:lpstr>CGST</vt:lpstr>
      <vt:lpstr>SGST</vt:lpstr>
      <vt:lpstr>IGST</vt:lpstr>
      <vt:lpstr>Threshold exemptions…</vt:lpstr>
      <vt:lpstr>composition scheme…</vt:lpstr>
      <vt:lpstr>composition scheme…</vt:lpstr>
      <vt:lpstr>registration…</vt:lpstr>
      <vt:lpstr>registration…</vt:lpstr>
      <vt:lpstr>registration…</vt:lpstr>
      <vt:lpstr>registration…</vt:lpstr>
      <vt:lpstr>E COMM…</vt:lpstr>
      <vt:lpstr>E COMM…</vt:lpstr>
      <vt:lpstr>zero - rated supply…</vt:lpstr>
      <vt:lpstr> chennai . coimbatore . madurai . bengaluru . hyderabad . pune . ahmedabad. nagpur . delhi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nuts</dc:creator>
  <cp:lastModifiedBy>nuts</cp:lastModifiedBy>
  <cp:revision>1</cp:revision>
  <dcterms:modified xsi:type="dcterms:W3CDTF">2016-12-11T07:03:02Z</dcterms:modified>
</cp:coreProperties>
</file>